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itchFamily="2" charset="0"/>
      <p:regular r:id="rId23"/>
      <p:bold r:id="rId24"/>
      <p:italic r:id="rId25"/>
      <p:boldItalic r:id="rId26"/>
    </p:embeddedFont>
    <p:embeddedFont>
      <p:font typeface="DM Sans Bold" charset="0"/>
      <p:regular r:id="rId27"/>
    </p:embeddedFont>
    <p:embeddedFont>
      <p:font typeface="Montserrat Classic Bold" panose="020B0604020202020204" charset="0"/>
      <p:regular r:id="rId28"/>
    </p:embeddedFont>
    <p:embeddedFont>
      <p:font typeface="Montserrat Light" panose="00000400000000000000" pitchFamily="2" charset="0"/>
      <p:regular r:id="rId29"/>
      <p:italic r:id="rId30"/>
    </p:embeddedFont>
    <p:embeddedFont>
      <p:font typeface="Open Sauce" panose="020B0604020202020204" charset="0"/>
      <p:regular r:id="rId31"/>
    </p:embeddedFont>
    <p:embeddedFont>
      <p:font typeface="Open Sauce Bold" panose="020B0604020202020204" charset="0"/>
      <p:regular r:id="rId32"/>
    </p:embeddedFont>
    <p:embeddedFont>
      <p:font typeface="Oswald" panose="00000500000000000000" pitchFamily="2" charset="0"/>
      <p:regular r:id="rId33"/>
      <p:bold r:id="rId34"/>
    </p:embeddedFont>
    <p:embeddedFont>
      <p:font typeface="Oswald Bold" panose="00000800000000000000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1032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3.svg"/><Relationship Id="rId4" Type="http://schemas.openxmlformats.org/officeDocument/2006/relationships/image" Target="../media/image14.sv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sv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gif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7659121">
            <a:off x="15091031" y="5585714"/>
            <a:ext cx="7629294" cy="78285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258071" y="-4629150"/>
            <a:ext cx="9022634" cy="9258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236347" y="4871459"/>
            <a:ext cx="9815307" cy="3993509"/>
            <a:chOff x="0" y="0"/>
            <a:chExt cx="1895495" cy="7712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771212"/>
            </a:xfrm>
            <a:custGeom>
              <a:avLst/>
              <a:gdLst/>
              <a:ahLst/>
              <a:cxnLst/>
              <a:rect l="l" t="t" r="r" b="b"/>
              <a:pathLst>
                <a:path w="1895495" h="771212">
                  <a:moveTo>
                    <a:pt x="0" y="0"/>
                  </a:moveTo>
                  <a:lnTo>
                    <a:pt x="1895495" y="0"/>
                  </a:lnTo>
                  <a:lnTo>
                    <a:pt x="1895495" y="771212"/>
                  </a:lnTo>
                  <a:lnTo>
                    <a:pt x="0" y="7712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028014" y="793833"/>
            <a:ext cx="596933" cy="61356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236347" y="1546204"/>
            <a:ext cx="9815307" cy="277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 Bold"/>
              </a:rPr>
              <a:t>NHÓM 15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5038725"/>
            <a:ext cx="9815307" cy="324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4"/>
              </a:lnSpc>
            </a:pPr>
            <a:r>
              <a:rPr lang="en-US" sz="6263" spc="613">
                <a:solidFill>
                  <a:srgbClr val="231F20"/>
                </a:solidFill>
                <a:latin typeface="Oswald"/>
              </a:rPr>
              <a:t>ĐỀ TÀI</a:t>
            </a:r>
          </a:p>
          <a:p>
            <a:pPr algn="ctr">
              <a:lnSpc>
                <a:spcPts val="8644"/>
              </a:lnSpc>
            </a:pPr>
            <a:r>
              <a:rPr lang="en-US" sz="6263" spc="613">
                <a:solidFill>
                  <a:srgbClr val="231F20"/>
                </a:solidFill>
                <a:latin typeface="Oswald"/>
              </a:rPr>
              <a:t>ỨNG DỤNG QUẢN LÝ TÀI KHOẢN NGÂN HÀNG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93660" y="1538248"/>
            <a:ext cx="1865640" cy="28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</a:rPr>
              <a:t>LARANA, INC.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923">
            <a:off x="13475833" y="-8787301"/>
            <a:ext cx="13977230" cy="143423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923">
            <a:off x="-5959915" y="4982621"/>
            <a:ext cx="13977230" cy="1434230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510165" y="4633125"/>
            <a:ext cx="4168836" cy="3342789"/>
            <a:chOff x="0" y="0"/>
            <a:chExt cx="1075555" cy="8624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57570" y="0"/>
                  </a:moveTo>
                  <a:lnTo>
                    <a:pt x="1017985" y="0"/>
                  </a:lnTo>
                  <a:cubicBezTo>
                    <a:pt x="1049780" y="0"/>
                    <a:pt x="1075555" y="25775"/>
                    <a:pt x="1075555" y="57570"/>
                  </a:cubicBezTo>
                  <a:lnTo>
                    <a:pt x="1075555" y="804866"/>
                  </a:lnTo>
                  <a:cubicBezTo>
                    <a:pt x="1075555" y="836661"/>
                    <a:pt x="1049780" y="862436"/>
                    <a:pt x="1017985" y="862436"/>
                  </a:cubicBezTo>
                  <a:lnTo>
                    <a:pt x="57570" y="862436"/>
                  </a:lnTo>
                  <a:cubicBezTo>
                    <a:pt x="25775" y="862436"/>
                    <a:pt x="0" y="836661"/>
                    <a:pt x="0" y="804866"/>
                  </a:cubicBezTo>
                  <a:lnTo>
                    <a:pt x="0" y="57570"/>
                  </a:lnTo>
                  <a:cubicBezTo>
                    <a:pt x="0" y="25775"/>
                    <a:pt x="25775" y="0"/>
                    <a:pt x="57570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363300" y="4134758"/>
            <a:ext cx="11576390" cy="433952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060" y="191909"/>
            <a:ext cx="15939879" cy="265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70"/>
              </a:lnSpc>
              <a:spcBef>
                <a:spcPct val="0"/>
              </a:spcBef>
            </a:pPr>
            <a:r>
              <a:rPr lang="en-US" sz="7732" spc="757">
                <a:solidFill>
                  <a:srgbClr val="231F20"/>
                </a:solidFill>
                <a:latin typeface="Oswald Bold"/>
              </a:rPr>
              <a:t>LIỆT KÊ DANH SÁCH KHÁCH HÀNG THEO THỨ TỰ TỪ ĐIỂN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08865" y="4860214"/>
            <a:ext cx="3602986" cy="2637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4"/>
              </a:lnSpc>
            </a:pPr>
            <a:r>
              <a:rPr lang="en-US" sz="3774">
                <a:solidFill>
                  <a:srgbClr val="100F0D"/>
                </a:solidFill>
                <a:latin typeface="Montserrat Light"/>
              </a:rPr>
              <a:t>SẮP XẾP TĂNG, GIẢM THEO HỌ TÊN KHÁCH HÀNG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923">
            <a:off x="13475833" y="-8787301"/>
            <a:ext cx="13977230" cy="143423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923">
            <a:off x="-5959915" y="4982621"/>
            <a:ext cx="13977230" cy="1434230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27395" y="4614376"/>
            <a:ext cx="5965930" cy="3242162"/>
            <a:chOff x="0" y="0"/>
            <a:chExt cx="1256185" cy="682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6185" cy="682669"/>
            </a:xfrm>
            <a:custGeom>
              <a:avLst/>
              <a:gdLst/>
              <a:ahLst/>
              <a:cxnLst/>
              <a:rect l="l" t="t" r="r" b="b"/>
              <a:pathLst>
                <a:path w="1256185" h="682669">
                  <a:moveTo>
                    <a:pt x="40228" y="0"/>
                  </a:moveTo>
                  <a:lnTo>
                    <a:pt x="1215956" y="0"/>
                  </a:lnTo>
                  <a:cubicBezTo>
                    <a:pt x="1238174" y="0"/>
                    <a:pt x="1256185" y="18011"/>
                    <a:pt x="1256185" y="40228"/>
                  </a:cubicBezTo>
                  <a:lnTo>
                    <a:pt x="1256185" y="642440"/>
                  </a:lnTo>
                  <a:cubicBezTo>
                    <a:pt x="1256185" y="664658"/>
                    <a:pt x="1238174" y="682669"/>
                    <a:pt x="1215956" y="682669"/>
                  </a:cubicBezTo>
                  <a:lnTo>
                    <a:pt x="40228" y="682669"/>
                  </a:lnTo>
                  <a:cubicBezTo>
                    <a:pt x="18011" y="682669"/>
                    <a:pt x="0" y="664658"/>
                    <a:pt x="0" y="642440"/>
                  </a:cubicBezTo>
                  <a:lnTo>
                    <a:pt x="0" y="40228"/>
                  </a:lnTo>
                  <a:cubicBezTo>
                    <a:pt x="0" y="18011"/>
                    <a:pt x="18011" y="0"/>
                    <a:pt x="40228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91248" y="3435433"/>
            <a:ext cx="9169436" cy="626103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060" y="191909"/>
            <a:ext cx="15939879" cy="265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70"/>
              </a:lnSpc>
              <a:spcBef>
                <a:spcPct val="0"/>
              </a:spcBef>
            </a:pPr>
            <a:r>
              <a:rPr lang="en-US" sz="7732" spc="757">
                <a:solidFill>
                  <a:srgbClr val="231F20"/>
                </a:solidFill>
                <a:latin typeface="Oswald Bold"/>
              </a:rPr>
              <a:t>LIỆT KÊ DANH SÁCH TÀI KHOẢN THEO LOẠI TÀI KHOẢN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3393" y="4888601"/>
            <a:ext cx="5599932" cy="241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74"/>
              </a:lnSpc>
            </a:pPr>
            <a:r>
              <a:rPr lang="en-US" sz="4624">
                <a:solidFill>
                  <a:srgbClr val="100F0D"/>
                </a:solidFill>
                <a:latin typeface="Montserrat Light"/>
              </a:rPr>
              <a:t>--CÁC TÀI KHOẢN THEO LOẠI TÀI KHOẢN VAY VỐN--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923">
            <a:off x="13475833" y="-8787301"/>
            <a:ext cx="13977230" cy="143423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923">
            <a:off x="-5959915" y="4982621"/>
            <a:ext cx="13977230" cy="1434230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756641" y="4118920"/>
            <a:ext cx="4348957" cy="4625175"/>
            <a:chOff x="0" y="0"/>
            <a:chExt cx="1122026" cy="11932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2026" cy="1193290"/>
            </a:xfrm>
            <a:custGeom>
              <a:avLst/>
              <a:gdLst/>
              <a:ahLst/>
              <a:cxnLst/>
              <a:rect l="l" t="t" r="r" b="b"/>
              <a:pathLst>
                <a:path w="1122026" h="1193290">
                  <a:moveTo>
                    <a:pt x="55186" y="0"/>
                  </a:moveTo>
                  <a:lnTo>
                    <a:pt x="1066841" y="0"/>
                  </a:lnTo>
                  <a:cubicBezTo>
                    <a:pt x="1081477" y="0"/>
                    <a:pt x="1095513" y="5814"/>
                    <a:pt x="1105863" y="16163"/>
                  </a:cubicBezTo>
                  <a:cubicBezTo>
                    <a:pt x="1116212" y="26513"/>
                    <a:pt x="1122026" y="40549"/>
                    <a:pt x="1122026" y="55186"/>
                  </a:cubicBezTo>
                  <a:lnTo>
                    <a:pt x="1122026" y="1138105"/>
                  </a:lnTo>
                  <a:cubicBezTo>
                    <a:pt x="1122026" y="1152741"/>
                    <a:pt x="1116212" y="1166778"/>
                    <a:pt x="1105863" y="1177127"/>
                  </a:cubicBezTo>
                  <a:cubicBezTo>
                    <a:pt x="1095513" y="1187476"/>
                    <a:pt x="1081477" y="1193290"/>
                    <a:pt x="1066841" y="1193290"/>
                  </a:cubicBezTo>
                  <a:lnTo>
                    <a:pt x="55186" y="1193290"/>
                  </a:lnTo>
                  <a:cubicBezTo>
                    <a:pt x="40549" y="1193290"/>
                    <a:pt x="26513" y="1187476"/>
                    <a:pt x="16163" y="1177127"/>
                  </a:cubicBezTo>
                  <a:cubicBezTo>
                    <a:pt x="5814" y="1166778"/>
                    <a:pt x="0" y="1152741"/>
                    <a:pt x="0" y="1138105"/>
                  </a:cubicBezTo>
                  <a:lnTo>
                    <a:pt x="0" y="55186"/>
                  </a:lnTo>
                  <a:cubicBezTo>
                    <a:pt x="0" y="40549"/>
                    <a:pt x="5814" y="26513"/>
                    <a:pt x="16163" y="16163"/>
                  </a:cubicBezTo>
                  <a:cubicBezTo>
                    <a:pt x="26513" y="5814"/>
                    <a:pt x="40549" y="0"/>
                    <a:pt x="55186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61913" y="3435433"/>
            <a:ext cx="9228107" cy="626103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060" y="191909"/>
            <a:ext cx="15939879" cy="265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70"/>
              </a:lnSpc>
              <a:spcBef>
                <a:spcPct val="0"/>
              </a:spcBef>
            </a:pPr>
            <a:r>
              <a:rPr lang="en-US" sz="7732" spc="757">
                <a:solidFill>
                  <a:srgbClr val="231F20"/>
                </a:solidFill>
                <a:latin typeface="Oswald Bold"/>
              </a:rPr>
              <a:t>LIỆT KÊ DANH SÁCH TÀI KHOẢN THEO KHÁCH HÀNG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55342" y="4346009"/>
            <a:ext cx="3602986" cy="397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4"/>
              </a:lnSpc>
            </a:pPr>
            <a:r>
              <a:rPr lang="en-US" sz="3774">
                <a:solidFill>
                  <a:srgbClr val="100F0D"/>
                </a:solidFill>
                <a:latin typeface="Montserrat Light"/>
              </a:rPr>
              <a:t>--TÀI KHOẢN THEO LOẠI VAY VỐN CỦA KHÁCH HÀNG NGUYỄN NGỌC MY--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923">
            <a:off x="13475833" y="-8787301"/>
            <a:ext cx="13977230" cy="143423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923">
            <a:off x="-5959915" y="4982621"/>
            <a:ext cx="13977230" cy="1434230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529966" y="4031766"/>
            <a:ext cx="4348957" cy="4625175"/>
            <a:chOff x="0" y="0"/>
            <a:chExt cx="1122026" cy="11932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2026" cy="1193290"/>
            </a:xfrm>
            <a:custGeom>
              <a:avLst/>
              <a:gdLst/>
              <a:ahLst/>
              <a:cxnLst/>
              <a:rect l="l" t="t" r="r" b="b"/>
              <a:pathLst>
                <a:path w="1122026" h="1193290">
                  <a:moveTo>
                    <a:pt x="55186" y="0"/>
                  </a:moveTo>
                  <a:lnTo>
                    <a:pt x="1066841" y="0"/>
                  </a:lnTo>
                  <a:cubicBezTo>
                    <a:pt x="1081477" y="0"/>
                    <a:pt x="1095513" y="5814"/>
                    <a:pt x="1105863" y="16163"/>
                  </a:cubicBezTo>
                  <a:cubicBezTo>
                    <a:pt x="1116212" y="26513"/>
                    <a:pt x="1122026" y="40549"/>
                    <a:pt x="1122026" y="55186"/>
                  </a:cubicBezTo>
                  <a:lnTo>
                    <a:pt x="1122026" y="1138105"/>
                  </a:lnTo>
                  <a:cubicBezTo>
                    <a:pt x="1122026" y="1152741"/>
                    <a:pt x="1116212" y="1166778"/>
                    <a:pt x="1105863" y="1177127"/>
                  </a:cubicBezTo>
                  <a:cubicBezTo>
                    <a:pt x="1095513" y="1187476"/>
                    <a:pt x="1081477" y="1193290"/>
                    <a:pt x="1066841" y="1193290"/>
                  </a:cubicBezTo>
                  <a:lnTo>
                    <a:pt x="55186" y="1193290"/>
                  </a:lnTo>
                  <a:cubicBezTo>
                    <a:pt x="40549" y="1193290"/>
                    <a:pt x="26513" y="1187476"/>
                    <a:pt x="16163" y="1177127"/>
                  </a:cubicBezTo>
                  <a:cubicBezTo>
                    <a:pt x="5814" y="1166778"/>
                    <a:pt x="0" y="1152741"/>
                    <a:pt x="0" y="1138105"/>
                  </a:cubicBezTo>
                  <a:lnTo>
                    <a:pt x="0" y="55186"/>
                  </a:lnTo>
                  <a:cubicBezTo>
                    <a:pt x="0" y="40549"/>
                    <a:pt x="5814" y="26513"/>
                    <a:pt x="16163" y="16163"/>
                  </a:cubicBezTo>
                  <a:cubicBezTo>
                    <a:pt x="26513" y="5814"/>
                    <a:pt x="40549" y="0"/>
                    <a:pt x="55186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934930" y="3214764"/>
            <a:ext cx="9179010" cy="625917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060" y="191909"/>
            <a:ext cx="15939879" cy="129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70"/>
              </a:lnSpc>
              <a:spcBef>
                <a:spcPct val="0"/>
              </a:spcBef>
            </a:pPr>
            <a:r>
              <a:rPr lang="en-US" sz="7732" spc="757">
                <a:solidFill>
                  <a:srgbClr val="231F20"/>
                </a:solidFill>
                <a:latin typeface="Oswald Bold"/>
              </a:rPr>
              <a:t>TÍNH TIỀN LÃI CHO TÀI KHOẢN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28667" y="4258855"/>
            <a:ext cx="3602986" cy="397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4"/>
              </a:lnSpc>
            </a:pPr>
            <a:r>
              <a:rPr lang="en-US" sz="3774">
                <a:solidFill>
                  <a:srgbClr val="100F0D"/>
                </a:solidFill>
                <a:latin typeface="Montserrat Light"/>
              </a:rPr>
              <a:t>--TIỀN LÃI DỰA VÀO LÃI SUẤT TÍNH TỪ 29/6/2020 ĐẾN 29/5/2023 CỦA TÀI KHOẢN--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923">
            <a:off x="13475833" y="-8787301"/>
            <a:ext cx="13977230" cy="143423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923">
            <a:off x="-5959915" y="4982621"/>
            <a:ext cx="13977230" cy="1434230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014606" y="4031766"/>
            <a:ext cx="4348957" cy="4625175"/>
            <a:chOff x="0" y="0"/>
            <a:chExt cx="1122026" cy="11932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2026" cy="1193290"/>
            </a:xfrm>
            <a:custGeom>
              <a:avLst/>
              <a:gdLst/>
              <a:ahLst/>
              <a:cxnLst/>
              <a:rect l="l" t="t" r="r" b="b"/>
              <a:pathLst>
                <a:path w="1122026" h="1193290">
                  <a:moveTo>
                    <a:pt x="55186" y="0"/>
                  </a:moveTo>
                  <a:lnTo>
                    <a:pt x="1066841" y="0"/>
                  </a:lnTo>
                  <a:cubicBezTo>
                    <a:pt x="1081477" y="0"/>
                    <a:pt x="1095513" y="5814"/>
                    <a:pt x="1105863" y="16163"/>
                  </a:cubicBezTo>
                  <a:cubicBezTo>
                    <a:pt x="1116212" y="26513"/>
                    <a:pt x="1122026" y="40549"/>
                    <a:pt x="1122026" y="55186"/>
                  </a:cubicBezTo>
                  <a:lnTo>
                    <a:pt x="1122026" y="1138105"/>
                  </a:lnTo>
                  <a:cubicBezTo>
                    <a:pt x="1122026" y="1152741"/>
                    <a:pt x="1116212" y="1166778"/>
                    <a:pt x="1105863" y="1177127"/>
                  </a:cubicBezTo>
                  <a:cubicBezTo>
                    <a:pt x="1095513" y="1187476"/>
                    <a:pt x="1081477" y="1193290"/>
                    <a:pt x="1066841" y="1193290"/>
                  </a:cubicBezTo>
                  <a:lnTo>
                    <a:pt x="55186" y="1193290"/>
                  </a:lnTo>
                  <a:cubicBezTo>
                    <a:pt x="40549" y="1193290"/>
                    <a:pt x="26513" y="1187476"/>
                    <a:pt x="16163" y="1177127"/>
                  </a:cubicBezTo>
                  <a:cubicBezTo>
                    <a:pt x="5814" y="1166778"/>
                    <a:pt x="0" y="1152741"/>
                    <a:pt x="0" y="1138105"/>
                  </a:cubicBezTo>
                  <a:lnTo>
                    <a:pt x="0" y="55186"/>
                  </a:lnTo>
                  <a:cubicBezTo>
                    <a:pt x="0" y="40549"/>
                    <a:pt x="5814" y="26513"/>
                    <a:pt x="16163" y="16163"/>
                  </a:cubicBezTo>
                  <a:cubicBezTo>
                    <a:pt x="26513" y="5814"/>
                    <a:pt x="40549" y="0"/>
                    <a:pt x="55186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311955" y="3207376"/>
            <a:ext cx="9128022" cy="627395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060" y="191909"/>
            <a:ext cx="15939879" cy="129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70"/>
              </a:lnSpc>
              <a:spcBef>
                <a:spcPct val="0"/>
              </a:spcBef>
            </a:pPr>
            <a:r>
              <a:rPr lang="en-US" sz="7732" spc="757">
                <a:solidFill>
                  <a:srgbClr val="231F20"/>
                </a:solidFill>
                <a:latin typeface="Oswald Bold"/>
              </a:rPr>
              <a:t>TÍNH TIỀN NỢ CHO TÀI KHOẢN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13307" y="4258855"/>
            <a:ext cx="3602986" cy="397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4"/>
              </a:lnSpc>
            </a:pPr>
            <a:r>
              <a:rPr lang="en-US" sz="3774">
                <a:solidFill>
                  <a:srgbClr val="100F0D"/>
                </a:solidFill>
                <a:latin typeface="Montserrat Light"/>
              </a:rPr>
              <a:t>--TIỀN NỢ DỰA VÀO LÃI SUẤT TÍNH TỪ 10/1/2020 ĐẾN 29/5/2023  CỦA TÀI KHOẢN--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923">
            <a:off x="13475833" y="-8787301"/>
            <a:ext cx="13977230" cy="143423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923">
            <a:off x="-5959915" y="4982621"/>
            <a:ext cx="13977230" cy="1434230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566467" y="3897324"/>
            <a:ext cx="4864317" cy="5118128"/>
            <a:chOff x="0" y="0"/>
            <a:chExt cx="1254989" cy="1320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4989" cy="1320472"/>
            </a:xfrm>
            <a:custGeom>
              <a:avLst/>
              <a:gdLst/>
              <a:ahLst/>
              <a:cxnLst/>
              <a:rect l="l" t="t" r="r" b="b"/>
              <a:pathLst>
                <a:path w="1254989" h="1320472">
                  <a:moveTo>
                    <a:pt x="49339" y="0"/>
                  </a:moveTo>
                  <a:lnTo>
                    <a:pt x="1205650" y="0"/>
                  </a:lnTo>
                  <a:cubicBezTo>
                    <a:pt x="1218735" y="0"/>
                    <a:pt x="1231285" y="5198"/>
                    <a:pt x="1240538" y="14451"/>
                  </a:cubicBezTo>
                  <a:cubicBezTo>
                    <a:pt x="1249790" y="23704"/>
                    <a:pt x="1254989" y="36253"/>
                    <a:pt x="1254989" y="49339"/>
                  </a:cubicBezTo>
                  <a:lnTo>
                    <a:pt x="1254989" y="1271133"/>
                  </a:lnTo>
                  <a:cubicBezTo>
                    <a:pt x="1254989" y="1284218"/>
                    <a:pt x="1249790" y="1296768"/>
                    <a:pt x="1240538" y="1306021"/>
                  </a:cubicBezTo>
                  <a:cubicBezTo>
                    <a:pt x="1231285" y="1315273"/>
                    <a:pt x="1218735" y="1320472"/>
                    <a:pt x="1205650" y="1320472"/>
                  </a:cubicBezTo>
                  <a:lnTo>
                    <a:pt x="49339" y="1320472"/>
                  </a:lnTo>
                  <a:cubicBezTo>
                    <a:pt x="36253" y="1320472"/>
                    <a:pt x="23704" y="1315273"/>
                    <a:pt x="14451" y="1306021"/>
                  </a:cubicBezTo>
                  <a:cubicBezTo>
                    <a:pt x="5198" y="1296768"/>
                    <a:pt x="0" y="1284218"/>
                    <a:pt x="0" y="1271133"/>
                  </a:cubicBezTo>
                  <a:lnTo>
                    <a:pt x="0" y="49339"/>
                  </a:lnTo>
                  <a:cubicBezTo>
                    <a:pt x="0" y="36253"/>
                    <a:pt x="5198" y="23704"/>
                    <a:pt x="14451" y="14451"/>
                  </a:cubicBezTo>
                  <a:cubicBezTo>
                    <a:pt x="23704" y="5198"/>
                    <a:pt x="36253" y="0"/>
                    <a:pt x="49339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75159" y="4824893"/>
            <a:ext cx="11301259" cy="242977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060" y="1379478"/>
            <a:ext cx="15939879" cy="129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70"/>
              </a:lnSpc>
              <a:spcBef>
                <a:spcPct val="0"/>
              </a:spcBef>
            </a:pPr>
            <a:r>
              <a:rPr lang="en-US" sz="7732" spc="757">
                <a:solidFill>
                  <a:srgbClr val="231F20"/>
                </a:solidFill>
                <a:latin typeface="Oswald Bold"/>
              </a:rPr>
              <a:t>THỐNG KÊ TỔNG TIỀN LÃI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5168" y="4124414"/>
            <a:ext cx="3602986" cy="4638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4"/>
              </a:lnSpc>
            </a:pPr>
            <a:r>
              <a:rPr lang="en-US" sz="3774">
                <a:solidFill>
                  <a:srgbClr val="100F0D"/>
                </a:solidFill>
                <a:latin typeface="Montserrat Light"/>
              </a:rPr>
              <a:t>--TỔNG TIỀN LÃI DỰA VÀO LÃI SUẤT TÍNH TỪ NGÀY BẮT ĐẦU ĐẾN 29/5/2023  CỦA TÀI KHOẢN--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923">
            <a:off x="13475833" y="-8787301"/>
            <a:ext cx="13977230" cy="143423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923">
            <a:off x="-5959915" y="4982621"/>
            <a:ext cx="13977230" cy="1434230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566467" y="3897324"/>
            <a:ext cx="4864317" cy="5118128"/>
            <a:chOff x="0" y="0"/>
            <a:chExt cx="1254989" cy="1320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4989" cy="1320472"/>
            </a:xfrm>
            <a:custGeom>
              <a:avLst/>
              <a:gdLst/>
              <a:ahLst/>
              <a:cxnLst/>
              <a:rect l="l" t="t" r="r" b="b"/>
              <a:pathLst>
                <a:path w="1254989" h="1320472">
                  <a:moveTo>
                    <a:pt x="49339" y="0"/>
                  </a:moveTo>
                  <a:lnTo>
                    <a:pt x="1205650" y="0"/>
                  </a:lnTo>
                  <a:cubicBezTo>
                    <a:pt x="1218735" y="0"/>
                    <a:pt x="1231285" y="5198"/>
                    <a:pt x="1240538" y="14451"/>
                  </a:cubicBezTo>
                  <a:cubicBezTo>
                    <a:pt x="1249790" y="23704"/>
                    <a:pt x="1254989" y="36253"/>
                    <a:pt x="1254989" y="49339"/>
                  </a:cubicBezTo>
                  <a:lnTo>
                    <a:pt x="1254989" y="1271133"/>
                  </a:lnTo>
                  <a:cubicBezTo>
                    <a:pt x="1254989" y="1284218"/>
                    <a:pt x="1249790" y="1296768"/>
                    <a:pt x="1240538" y="1306021"/>
                  </a:cubicBezTo>
                  <a:cubicBezTo>
                    <a:pt x="1231285" y="1315273"/>
                    <a:pt x="1218735" y="1320472"/>
                    <a:pt x="1205650" y="1320472"/>
                  </a:cubicBezTo>
                  <a:lnTo>
                    <a:pt x="49339" y="1320472"/>
                  </a:lnTo>
                  <a:cubicBezTo>
                    <a:pt x="36253" y="1320472"/>
                    <a:pt x="23704" y="1315273"/>
                    <a:pt x="14451" y="1306021"/>
                  </a:cubicBezTo>
                  <a:cubicBezTo>
                    <a:pt x="5198" y="1296768"/>
                    <a:pt x="0" y="1284218"/>
                    <a:pt x="0" y="1271133"/>
                  </a:cubicBezTo>
                  <a:lnTo>
                    <a:pt x="0" y="49339"/>
                  </a:lnTo>
                  <a:cubicBezTo>
                    <a:pt x="0" y="36253"/>
                    <a:pt x="5198" y="23704"/>
                    <a:pt x="14451" y="14451"/>
                  </a:cubicBezTo>
                  <a:cubicBezTo>
                    <a:pt x="23704" y="5198"/>
                    <a:pt x="36253" y="0"/>
                    <a:pt x="49339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585814" y="4654829"/>
            <a:ext cx="10107343" cy="308359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19421" y="1984466"/>
            <a:ext cx="15939879" cy="129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70"/>
              </a:lnSpc>
              <a:spcBef>
                <a:spcPct val="0"/>
              </a:spcBef>
            </a:pPr>
            <a:r>
              <a:rPr lang="en-US" sz="7732" spc="757">
                <a:solidFill>
                  <a:srgbClr val="231F20"/>
                </a:solidFill>
                <a:latin typeface="Oswald Bold"/>
              </a:rPr>
              <a:t>THỐNG KÊ TỔNG TIỀN NỢ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97132" y="4104025"/>
            <a:ext cx="3602986" cy="4638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4"/>
              </a:lnSpc>
            </a:pPr>
            <a:r>
              <a:rPr lang="en-US" sz="3774">
                <a:solidFill>
                  <a:srgbClr val="100F0D"/>
                </a:solidFill>
                <a:latin typeface="Montserrat Light"/>
              </a:rPr>
              <a:t>--TỔNG TIỀN NỢ DỰA VÀO LÃI SUẤT TÍNH TỪ NGÀY BẮT ĐẦU ĐẾN 29/5/2023  CỦA TÀI KHOẢN--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580377">
            <a:off x="9407140" y="-9309963"/>
            <a:ext cx="24036383" cy="2466419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46313" y="1368433"/>
            <a:ext cx="8097687" cy="653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CẢM ƠN CÔ VÀ CÁC BẠN ĐÃ QUAN TÂM THEO DÕI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409623" y="2266970"/>
            <a:ext cx="734693" cy="75516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628874" y="3180249"/>
            <a:ext cx="2296190" cy="35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7"/>
              </a:lnSpc>
              <a:spcBef>
                <a:spcPct val="0"/>
              </a:spcBef>
            </a:pPr>
            <a:r>
              <a:rPr lang="en-US" sz="2135" spc="209">
                <a:solidFill>
                  <a:srgbClr val="231F20"/>
                </a:solidFill>
                <a:latin typeface="Montserrat Classic Bold"/>
              </a:rPr>
              <a:t>LARANA, INC.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-4254153" y="7476061"/>
            <a:ext cx="11881594" cy="3564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923">
            <a:off x="-6125023" y="-8601913"/>
            <a:ext cx="13977230" cy="143423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580377">
            <a:off x="10646613" y="3123224"/>
            <a:ext cx="12102934" cy="1241905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NHÓM 15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35338" y="4987719"/>
            <a:ext cx="3145217" cy="3434885"/>
            <a:chOff x="0" y="0"/>
            <a:chExt cx="862412" cy="9418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79406" y="6725036"/>
            <a:ext cx="225708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2115232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2679" y="7654783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Nguyễn Đức Đại Lộc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22625" y="3822231"/>
            <a:ext cx="2706695" cy="2696122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38551" r="-38551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5391015" y="4987719"/>
            <a:ext cx="3145217" cy="3434885"/>
            <a:chOff x="0" y="0"/>
            <a:chExt cx="862412" cy="941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824659" y="6725036"/>
            <a:ext cx="221398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2115207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68356" y="7654783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Đinh Trọng Hiếu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5578302" y="3822231"/>
            <a:ext cx="2706695" cy="2696122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38492" r="-38492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9545882" y="4987719"/>
            <a:ext cx="3145217" cy="3434885"/>
            <a:chOff x="0" y="0"/>
            <a:chExt cx="862412" cy="941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700750" y="4987719"/>
            <a:ext cx="3145217" cy="3434885"/>
            <a:chOff x="0" y="0"/>
            <a:chExt cx="862412" cy="94183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113877" y="6725036"/>
            <a:ext cx="200922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2112998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268745" y="6725036"/>
            <a:ext cx="200922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2115277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923224" y="7654783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Lâm Quang Linh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078091" y="7654783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Nguyễn Trung Tín</a:t>
            </a:r>
          </a:p>
          <a:p>
            <a:pPr algn="ctr">
              <a:lnSpc>
                <a:spcPts val="2464"/>
              </a:lnSpc>
            </a:pPr>
            <a:endParaRPr lang="en-US" sz="2053" spc="102">
              <a:solidFill>
                <a:srgbClr val="FFFBFB"/>
              </a:solidFill>
              <a:latin typeface="DM Sans"/>
            </a:endParaRPr>
          </a:p>
        </p:txBody>
      </p: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9733170" y="3822231"/>
            <a:ext cx="2706695" cy="2696122"/>
            <a:chOff x="0" y="0"/>
            <a:chExt cx="6502400" cy="6477000"/>
          </a:xfrm>
        </p:grpSpPr>
        <p:sp>
          <p:nvSpPr>
            <p:cNvPr id="33" name="Freeform 3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r="223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13897562" y="3822231"/>
            <a:ext cx="2706695" cy="2696122"/>
            <a:chOff x="0" y="0"/>
            <a:chExt cx="6502400" cy="6477000"/>
          </a:xfrm>
        </p:grpSpPr>
        <p:sp>
          <p:nvSpPr>
            <p:cNvPr id="36" name="Freeform 3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4418" r="223" b="-4418"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9"/>
          <a:srcRect t="46379"/>
          <a:stretch>
            <a:fillRect/>
          </a:stretch>
        </p:blipFill>
        <p:spPr>
          <a:xfrm>
            <a:off x="3416119" y="8256064"/>
            <a:ext cx="3145217" cy="333081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9"/>
          <a:srcRect t="46379"/>
          <a:stretch>
            <a:fillRect/>
          </a:stretch>
        </p:blipFill>
        <p:spPr>
          <a:xfrm>
            <a:off x="7571796" y="8256064"/>
            <a:ext cx="3145217" cy="333081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9"/>
          <a:srcRect t="46379"/>
          <a:stretch>
            <a:fillRect/>
          </a:stretch>
        </p:blipFill>
        <p:spPr>
          <a:xfrm>
            <a:off x="11726664" y="8256064"/>
            <a:ext cx="3145217" cy="333081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/>
          <a:srcRect t="46379"/>
          <a:stretch>
            <a:fillRect/>
          </a:stretch>
        </p:blipFill>
        <p:spPr>
          <a:xfrm>
            <a:off x="11726664" y="8256064"/>
            <a:ext cx="3145217" cy="333081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9"/>
          <a:srcRect t="46379"/>
          <a:stretch>
            <a:fillRect/>
          </a:stretch>
        </p:blipFill>
        <p:spPr>
          <a:xfrm>
            <a:off x="13804097" y="8030085"/>
            <a:ext cx="3145217" cy="333081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8169367" y="-10264537"/>
            <a:ext cx="15841853" cy="162556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47294" y="-3843198"/>
            <a:ext cx="15841853" cy="162556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65162" y="2707467"/>
            <a:ext cx="14014027" cy="618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62968" lvl="1" indent="-581484">
              <a:lnSpc>
                <a:spcPts val="7002"/>
              </a:lnSpc>
              <a:buFont typeface="Arial"/>
              <a:buChar char="•"/>
            </a:pPr>
            <a:r>
              <a:rPr lang="en-US" sz="5386">
                <a:solidFill>
                  <a:srgbClr val="FFFFFF"/>
                </a:solidFill>
                <a:latin typeface="Open Sauce"/>
              </a:rPr>
              <a:t>Có nhiều loại tài khoản: tài khoản tiết kiệm, vay vốn, thanh toán</a:t>
            </a:r>
          </a:p>
          <a:p>
            <a:pPr marL="1162968" lvl="1" indent="-581484">
              <a:lnSpc>
                <a:spcPts val="7002"/>
              </a:lnSpc>
              <a:buFont typeface="Arial"/>
              <a:buChar char="•"/>
            </a:pPr>
            <a:r>
              <a:rPr lang="en-US" sz="5386">
                <a:solidFill>
                  <a:srgbClr val="FFFFFF"/>
                </a:solidFill>
                <a:latin typeface="Open Sauce"/>
              </a:rPr>
              <a:t>Mỗi khách hàng có thể lập một hoặc nhiều tài khoản</a:t>
            </a:r>
          </a:p>
          <a:p>
            <a:pPr marL="1162968" lvl="1" indent="-581484">
              <a:lnSpc>
                <a:spcPts val="7002"/>
              </a:lnSpc>
              <a:buFont typeface="Arial"/>
              <a:buChar char="•"/>
            </a:pPr>
            <a:r>
              <a:rPr lang="en-US" sz="5386">
                <a:solidFill>
                  <a:srgbClr val="FFFFFF"/>
                </a:solidFill>
                <a:latin typeface="Open Sauce"/>
              </a:rPr>
              <a:t>Mỗi loại tài khoản có một mức lãi suất</a:t>
            </a:r>
          </a:p>
          <a:p>
            <a:pPr marL="1162968" lvl="1" indent="-581484">
              <a:lnSpc>
                <a:spcPts val="7002"/>
              </a:lnSpc>
              <a:spcBef>
                <a:spcPct val="0"/>
              </a:spcBef>
              <a:buFont typeface="Arial"/>
              <a:buChar char="•"/>
            </a:pPr>
            <a:r>
              <a:rPr lang="en-US" sz="5386">
                <a:solidFill>
                  <a:srgbClr val="FFFFFF"/>
                </a:solidFill>
                <a:latin typeface="Open Sauce"/>
              </a:rPr>
              <a:t>Dư nợ và tiền lãi được tính toán, cập nhật vào đầu ngày mỗi tháng.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12105" y="952500"/>
            <a:ext cx="13270379" cy="113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Open Sauce Bold"/>
              </a:rPr>
              <a:t>CƠ SỞ Xây Dựng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307472" y="9508251"/>
            <a:ext cx="7673056" cy="76730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024816" y="8336671"/>
            <a:ext cx="2238367" cy="22383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663659" y="8907526"/>
            <a:ext cx="960682" cy="10525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539534" y="10213104"/>
            <a:ext cx="2238367" cy="22383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510099" y="10213104"/>
            <a:ext cx="2238367" cy="223836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479722" y="-4833750"/>
            <a:ext cx="7616557" cy="781549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4176364">
            <a:off x="-4105129" y="6530238"/>
            <a:ext cx="7616557" cy="78154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320633" y="2323663"/>
            <a:ext cx="9646734" cy="557946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71553" y="723335"/>
            <a:ext cx="16267941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XÂY DỰNG CƠ SỞ DỮ LIỆU (DATABASE)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8169367" y="-10264537"/>
            <a:ext cx="15841853" cy="162556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30647" y="857250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</a:rPr>
              <a:t>YÊU CẦU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47294" y="-3843198"/>
            <a:ext cx="15841853" cy="162556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24906" y="3158587"/>
            <a:ext cx="11838188" cy="5226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uce"/>
              </a:rPr>
              <a:t>THÊM, CẬP NHẬT,  XÓA THÔNG TIN TÀI KHOẢN</a:t>
            </a:r>
          </a:p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uce"/>
              </a:rPr>
              <a:t>THÊM, CẬP NHẬT,  XÓA THÔNG TIN KHÁCH HÀNG</a:t>
            </a:r>
          </a:p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uce"/>
              </a:rPr>
              <a:t>LIỆT KÊ DANH SÁCH KHÁCH HÀNG THEO THỨ TỰ TỪ ĐIỂN</a:t>
            </a:r>
          </a:p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uce"/>
              </a:rPr>
              <a:t>LIỆT KÊ DANH SÁCH CHI TIẾT CÁC TÀI KHOẢN THEO LOẠI TÀI KHOẢN</a:t>
            </a:r>
          </a:p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uce"/>
              </a:rPr>
              <a:t>LIỆT KÊ DANH SÁCH CHI TIẾT CÁC TÀI KHOẢN THEO KHÁCH HÀNG</a:t>
            </a:r>
          </a:p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uce"/>
              </a:rPr>
              <a:t>TÍNH TIỀN LÃI VÀ DƯ NỢ CHO CÁC TÀI KHOẢN</a:t>
            </a:r>
          </a:p>
          <a:p>
            <a:pPr marL="690881" lvl="1" indent="-345440">
              <a:lnSpc>
                <a:spcPts val="41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uce"/>
              </a:rPr>
              <a:t>THỐNG KÊ TỔNG DƯ/NỢ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59121">
            <a:off x="-4012602" y="5585714"/>
            <a:ext cx="7629294" cy="782856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033784" y="3429772"/>
            <a:ext cx="1795814" cy="5106007"/>
            <a:chOff x="0" y="0"/>
            <a:chExt cx="368852" cy="10487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048751"/>
            </a:xfrm>
            <a:custGeom>
              <a:avLst/>
              <a:gdLst/>
              <a:ahLst/>
              <a:cxnLst/>
              <a:rect l="l" t="t" r="r" b="b"/>
              <a:pathLst>
                <a:path w="368852" h="1048751">
                  <a:moveTo>
                    <a:pt x="0" y="0"/>
                  </a:moveTo>
                  <a:lnTo>
                    <a:pt x="368852" y="0"/>
                  </a:lnTo>
                  <a:lnTo>
                    <a:pt x="368852" y="1048751"/>
                  </a:lnTo>
                  <a:lnTo>
                    <a:pt x="0" y="104875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GIAO DIỆN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016048">
            <a:off x="12243487" y="-1005305"/>
            <a:ext cx="10749463" cy="268736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305669" y="3856788"/>
            <a:ext cx="1201777" cy="83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3"/>
              </a:lnSpc>
            </a:pPr>
            <a:r>
              <a:rPr lang="en-US" sz="5477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05669" y="4878918"/>
            <a:ext cx="1201777" cy="83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3"/>
              </a:lnSpc>
            </a:pPr>
            <a:r>
              <a:rPr lang="en-US" sz="5477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05669" y="6008808"/>
            <a:ext cx="1201777" cy="83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3"/>
              </a:lnSpc>
            </a:pPr>
            <a:r>
              <a:rPr lang="en-US" sz="5477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05669" y="7030938"/>
            <a:ext cx="1201777" cy="83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3"/>
              </a:lnSpc>
            </a:pPr>
            <a:r>
              <a:rPr lang="en-US" sz="5477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70186" y="3984229"/>
            <a:ext cx="7425046" cy="53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6"/>
              </a:lnSpc>
            </a:pPr>
            <a:r>
              <a:rPr lang="en-US" sz="3236" spc="317">
                <a:solidFill>
                  <a:srgbClr val="231F20"/>
                </a:solidFill>
                <a:latin typeface="DM Sans"/>
              </a:rPr>
              <a:t>FORM ĐĂNG NHẬP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70186" y="5002639"/>
            <a:ext cx="7791939" cy="53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6"/>
              </a:lnSpc>
            </a:pPr>
            <a:r>
              <a:rPr lang="en-US" sz="3236" spc="317">
                <a:solidFill>
                  <a:srgbClr val="231F20"/>
                </a:solidFill>
                <a:latin typeface="DM Sans"/>
              </a:rPr>
              <a:t>FORM THÔNG TIN KHÁCH HÀNG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70186" y="6182452"/>
            <a:ext cx="7425046" cy="53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66"/>
              </a:lnSpc>
              <a:spcBef>
                <a:spcPct val="0"/>
              </a:spcBef>
            </a:pPr>
            <a:r>
              <a:rPr lang="en-US" sz="3236" spc="317">
                <a:solidFill>
                  <a:srgbClr val="231F20"/>
                </a:solidFill>
                <a:latin typeface="DM Sans"/>
              </a:rPr>
              <a:t>FORM DANH SÁCH TÀI KHOẢN                             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70186" y="7200862"/>
            <a:ext cx="7791939" cy="53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66"/>
              </a:lnSpc>
              <a:spcBef>
                <a:spcPct val="0"/>
              </a:spcBef>
            </a:pPr>
            <a:r>
              <a:rPr lang="en-US" sz="3236" spc="317">
                <a:solidFill>
                  <a:srgbClr val="231F20"/>
                </a:solidFill>
                <a:latin typeface="DM Sans"/>
              </a:rPr>
              <a:t>FORM THÔNG TIN TÀI KHOẢN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07869">
            <a:off x="12052165" y="1118883"/>
            <a:ext cx="12471670" cy="53514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t="46379"/>
          <a:stretch>
            <a:fillRect/>
          </a:stretch>
        </p:blipFill>
        <p:spPr>
          <a:xfrm>
            <a:off x="10819416" y="8243020"/>
            <a:ext cx="4876482" cy="516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407869">
            <a:off x="-4696947" y="10150458"/>
            <a:ext cx="12471670" cy="53514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144000" y="2043980"/>
            <a:ext cx="7388492" cy="61990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2177330"/>
            <a:ext cx="7751825" cy="3818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FORM </a:t>
            </a:r>
          </a:p>
          <a:p>
            <a:pPr marL="0" lvl="0" indent="0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THÔNG TIN KHÁCH HÀNG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49856" y="3791679"/>
            <a:ext cx="12921811" cy="1200401"/>
            <a:chOff x="0" y="0"/>
            <a:chExt cx="3403275" cy="3161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03275" cy="316155"/>
            </a:xfrm>
            <a:custGeom>
              <a:avLst/>
              <a:gdLst/>
              <a:ahLst/>
              <a:cxnLst/>
              <a:rect l="l" t="t" r="r" b="b"/>
              <a:pathLst>
                <a:path w="3403275" h="316155">
                  <a:moveTo>
                    <a:pt x="0" y="0"/>
                  </a:moveTo>
                  <a:lnTo>
                    <a:pt x="3403275" y="0"/>
                  </a:lnTo>
                  <a:lnTo>
                    <a:pt x="3403275" y="316155"/>
                  </a:lnTo>
                  <a:lnTo>
                    <a:pt x="0" y="31615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87923">
            <a:off x="-2683214" y="7543802"/>
            <a:ext cx="13977230" cy="1434230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49856" y="6625038"/>
            <a:ext cx="12921811" cy="1200401"/>
            <a:chOff x="0" y="0"/>
            <a:chExt cx="3403275" cy="3161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03275" cy="316155"/>
            </a:xfrm>
            <a:custGeom>
              <a:avLst/>
              <a:gdLst/>
              <a:ahLst/>
              <a:cxnLst/>
              <a:rect l="l" t="t" r="r" b="b"/>
              <a:pathLst>
                <a:path w="3403275" h="316155">
                  <a:moveTo>
                    <a:pt x="0" y="0"/>
                  </a:moveTo>
                  <a:lnTo>
                    <a:pt x="3403275" y="0"/>
                  </a:lnTo>
                  <a:lnTo>
                    <a:pt x="3403275" y="316155"/>
                  </a:lnTo>
                  <a:lnTo>
                    <a:pt x="0" y="31615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49856" y="8057899"/>
            <a:ext cx="12921811" cy="1200401"/>
            <a:chOff x="0" y="0"/>
            <a:chExt cx="3403275" cy="31615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03275" cy="316155"/>
            </a:xfrm>
            <a:custGeom>
              <a:avLst/>
              <a:gdLst/>
              <a:ahLst/>
              <a:cxnLst/>
              <a:rect l="l" t="t" r="r" b="b"/>
              <a:pathLst>
                <a:path w="3403275" h="316155">
                  <a:moveTo>
                    <a:pt x="0" y="0"/>
                  </a:moveTo>
                  <a:lnTo>
                    <a:pt x="3403275" y="0"/>
                  </a:lnTo>
                  <a:lnTo>
                    <a:pt x="3403275" y="316155"/>
                  </a:lnTo>
                  <a:lnTo>
                    <a:pt x="0" y="31615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549856" y="5180637"/>
            <a:ext cx="12921811" cy="1200401"/>
            <a:chOff x="0" y="0"/>
            <a:chExt cx="3403275" cy="31615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03275" cy="316155"/>
            </a:xfrm>
            <a:custGeom>
              <a:avLst/>
              <a:gdLst/>
              <a:ahLst/>
              <a:cxnLst/>
              <a:rect l="l" t="t" r="r" b="b"/>
              <a:pathLst>
                <a:path w="3403275" h="316155">
                  <a:moveTo>
                    <a:pt x="0" y="0"/>
                  </a:moveTo>
                  <a:lnTo>
                    <a:pt x="3403275" y="0"/>
                  </a:lnTo>
                  <a:lnTo>
                    <a:pt x="3403275" y="316155"/>
                  </a:lnTo>
                  <a:lnTo>
                    <a:pt x="0" y="31615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38503" y="4564988"/>
            <a:ext cx="1459011" cy="42709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38503" y="7398347"/>
            <a:ext cx="1459011" cy="42709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38503" y="8831208"/>
            <a:ext cx="1459011" cy="42709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38503" y="5953946"/>
            <a:ext cx="1459011" cy="42709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87923">
            <a:off x="12076940" y="-3354783"/>
            <a:ext cx="7032580" cy="7216267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32054" y="4992081"/>
            <a:ext cx="2417802" cy="4204873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731777" y="3985195"/>
            <a:ext cx="2072462" cy="518116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731777" y="5374152"/>
            <a:ext cx="2072462" cy="47826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731777" y="6818554"/>
            <a:ext cx="2072462" cy="46231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731777" y="8206440"/>
            <a:ext cx="2072462" cy="510145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870276" y="694888"/>
            <a:ext cx="15796136" cy="2420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04"/>
              </a:lnSpc>
              <a:spcBef>
                <a:spcPct val="0"/>
              </a:spcBef>
            </a:pPr>
            <a:r>
              <a:rPr lang="en-US" sz="7032" spc="689">
                <a:solidFill>
                  <a:srgbClr val="231F20"/>
                </a:solidFill>
                <a:latin typeface="Oswald Bold"/>
              </a:rPr>
              <a:t>CÁC CHỨC NĂNG THÊM, CẬP NHẬT, XÓA THÔNG TIN KHÁCH HÀNG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089514" y="3937570"/>
            <a:ext cx="9682863" cy="86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FFFFFF"/>
                </a:solidFill>
                <a:latin typeface="DM Sans Bold"/>
              </a:rPr>
              <a:t>SAU KHI CLICK VÀO BUTTON THÌ CÁC NỘI DUNG ĐÃ NHẬP TRONG TEXT BOX SẼ ĐƯỢC SỬA LẠI TRONG DATAGRIDVIEW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089514" y="6770929"/>
            <a:ext cx="9682863" cy="86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FFFFFF"/>
                </a:solidFill>
                <a:latin typeface="DM Sans Bold"/>
              </a:rPr>
              <a:t>XÓA KHÁCH HÀNG Ở HÀNG ĐƯỢC CHỌN TRONG DATAGRIDVIEW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089514" y="8203789"/>
            <a:ext cx="9682863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FFFFFF"/>
                </a:solidFill>
                <a:latin typeface="DM Sans Bold"/>
              </a:rPr>
              <a:t>LÀM TRỐNG CÁC Ô NHẬP (TEXT BOX)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089514" y="5326527"/>
            <a:ext cx="9682863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FFFFFF"/>
                </a:solidFill>
                <a:latin typeface="DM Sans Bold"/>
              </a:rPr>
              <a:t>THÊM KHÁCH HÀNG MỚI 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779578" y="7341318"/>
            <a:ext cx="7616557" cy="781549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773239" y="4640419"/>
            <a:ext cx="7848598" cy="4973938"/>
            <a:chOff x="0" y="0"/>
            <a:chExt cx="3007137" cy="19057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07137" cy="1905731"/>
            </a:xfrm>
            <a:custGeom>
              <a:avLst/>
              <a:gdLst/>
              <a:ahLst/>
              <a:cxnLst/>
              <a:rect l="l" t="t" r="r" b="b"/>
              <a:pathLst>
                <a:path w="3007137" h="1905731">
                  <a:moveTo>
                    <a:pt x="0" y="0"/>
                  </a:moveTo>
                  <a:lnTo>
                    <a:pt x="3007137" y="0"/>
                  </a:lnTo>
                  <a:lnTo>
                    <a:pt x="3007137" y="1905731"/>
                  </a:lnTo>
                  <a:lnTo>
                    <a:pt x="0" y="190573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054089" y="5927098"/>
            <a:ext cx="1159455" cy="117874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595331" y="101640"/>
            <a:ext cx="7364212" cy="504186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595331" y="5379334"/>
            <a:ext cx="7364212" cy="466400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73239" y="420870"/>
            <a:ext cx="7881963" cy="375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49"/>
              </a:lnSpc>
            </a:pPr>
            <a:r>
              <a:rPr lang="en-US" sz="7282" spc="713">
                <a:solidFill>
                  <a:srgbClr val="231F20"/>
                </a:solidFill>
                <a:latin typeface="Oswald Bold"/>
              </a:rPr>
              <a:t>THÊM, CẬP NHẬT, XÓA THÔNG TIN TÀI KHOẢN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13544" y="4860398"/>
            <a:ext cx="6408293" cy="446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8791" lvl="1" indent="-349395">
              <a:lnSpc>
                <a:spcPts val="4466"/>
              </a:lnSpc>
              <a:buFont typeface="Arial"/>
              <a:buChar char="•"/>
            </a:pPr>
            <a:r>
              <a:rPr lang="en-US" sz="3236" spc="317">
                <a:solidFill>
                  <a:srgbClr val="FFFFFF"/>
                </a:solidFill>
                <a:latin typeface="DM Sans"/>
              </a:rPr>
              <a:t>THÊM: THÊM LOẠI TÀI KHOẢN DỰA VÀO LOẠI ĐÃ CHỌN TRÊN COMBO BOX</a:t>
            </a:r>
          </a:p>
          <a:p>
            <a:pPr marL="698791" lvl="1" indent="-349395">
              <a:lnSpc>
                <a:spcPts val="4466"/>
              </a:lnSpc>
              <a:buFont typeface="Arial"/>
              <a:buChar char="•"/>
            </a:pPr>
            <a:r>
              <a:rPr lang="en-US" sz="3236" spc="317">
                <a:solidFill>
                  <a:srgbClr val="FFFFFF"/>
                </a:solidFill>
                <a:latin typeface="DM Sans"/>
              </a:rPr>
              <a:t>XÓA: XÓA LOẠI TÀI KHOẢN ĐƯỢC CHỌN</a:t>
            </a:r>
          </a:p>
          <a:p>
            <a:pPr marL="698791" lvl="1" indent="-349395">
              <a:lnSpc>
                <a:spcPts val="4466"/>
              </a:lnSpc>
              <a:buFont typeface="Arial"/>
              <a:buChar char="•"/>
            </a:pPr>
            <a:r>
              <a:rPr lang="en-US" sz="3236" spc="317">
                <a:solidFill>
                  <a:srgbClr val="FFFFFF"/>
                </a:solidFill>
                <a:latin typeface="DM Sans"/>
              </a:rPr>
              <a:t>SỬA: SỬA LOẠI TÀI KHOẢN ĐƯỢC CHỌN</a:t>
            </a: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471</Words>
  <Application>Microsoft Office PowerPoint</Application>
  <PresentationFormat>Custom</PresentationFormat>
  <Paragraphs>63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Montserrat Classic Bold</vt:lpstr>
      <vt:lpstr>Montserrat Light</vt:lpstr>
      <vt:lpstr>Calibri</vt:lpstr>
      <vt:lpstr>Oswald</vt:lpstr>
      <vt:lpstr>Oswald Bold Italics</vt:lpstr>
      <vt:lpstr>Open Sauce Bold</vt:lpstr>
      <vt:lpstr>Oswald Bold</vt:lpstr>
      <vt:lpstr>DM Sans Bold</vt:lpstr>
      <vt:lpstr>Arial</vt:lpstr>
      <vt:lpstr>DM Sans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dc:creator>Lâm Quang Linh</dc:creator>
  <cp:lastModifiedBy>Linh Lâm Quang</cp:lastModifiedBy>
  <cp:revision>4</cp:revision>
  <dcterms:created xsi:type="dcterms:W3CDTF">2006-08-16T00:00:00Z</dcterms:created>
  <dcterms:modified xsi:type="dcterms:W3CDTF">2023-05-29T14:40:51Z</dcterms:modified>
  <dc:identifier>DAFkQAqVAPs</dc:identifier>
</cp:coreProperties>
</file>